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1"/>
  </p:notesMasterIdLst>
  <p:sldIdLst>
    <p:sldId id="290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559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 autoAdjust="0"/>
    <p:restoredTop sz="75704" autoAdjust="0"/>
  </p:normalViewPr>
  <p:slideViewPr>
    <p:cSldViewPr>
      <p:cViewPr>
        <p:scale>
          <a:sx n="66" d="100"/>
          <a:sy n="66" d="100"/>
        </p:scale>
        <p:origin x="-64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05A06-BF56-4E7B-A788-9C0C715DF80D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FD6DD-3271-4F13-BC37-3ADE61F823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832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 you</a:t>
            </a:r>
          </a:p>
          <a:p>
            <a:r>
              <a:rPr lang="en-US" dirty="0" smtClean="0"/>
              <a:t>Introduce self, Kelly and Carol</a:t>
            </a:r>
          </a:p>
          <a:p>
            <a:r>
              <a:rPr lang="en-US" dirty="0" smtClean="0"/>
              <a:t>We</a:t>
            </a:r>
            <a:r>
              <a:rPr lang="en-US" baseline="0" dirty="0" smtClean="0"/>
              <a:t> will be giving you an overview on a project in process to create specific types of connections between Living Well programs and community health centers.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FD6DD-3271-4F13-BC37-3ADE61F823D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7FCF78-486A-4F42-B41C-D7D8CBEEBFFF}" type="slidenum">
              <a:rPr lang="en-US" smtClean="0"/>
              <a:pPr/>
              <a:t>10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7FCF78-486A-4F42-B41C-D7D8CBEEBFFF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what my</a:t>
            </a:r>
            <a:r>
              <a:rPr lang="en-US" baseline="0" dirty="0" smtClean="0"/>
              <a:t> section of the Oregon Health Authority – Health Promotion and Chronic Disease Prevention -- </a:t>
            </a:r>
            <a:r>
              <a:rPr lang="en-US" dirty="0" smtClean="0"/>
              <a:t> eventually envisions</a:t>
            </a:r>
            <a:r>
              <a:rPr lang="en-US" baseline="0" dirty="0" smtClean="0"/>
              <a:t> our communities to look like</a:t>
            </a:r>
          </a:p>
          <a:p>
            <a:endParaRPr lang="en-US" baseline="0" dirty="0" smtClean="0"/>
          </a:p>
          <a:p>
            <a:r>
              <a:rPr lang="en-US" baseline="0" dirty="0" smtClean="0"/>
              <a:t>Mechanisms for getting there in a sustainable way are:</a:t>
            </a:r>
          </a:p>
          <a:p>
            <a:r>
              <a:rPr lang="en-US" b="1" baseline="0" dirty="0" smtClean="0"/>
              <a:t>Policies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smokefree</a:t>
            </a:r>
            <a:r>
              <a:rPr lang="en-US" baseline="0" dirty="0" smtClean="0"/>
              <a:t> workplaces, public spaces) and </a:t>
            </a:r>
            <a:r>
              <a:rPr lang="en-US" b="1" baseline="0" dirty="0" smtClean="0"/>
              <a:t>environmental supports </a:t>
            </a:r>
            <a:r>
              <a:rPr lang="en-US" baseline="0" dirty="0" smtClean="0"/>
              <a:t>(active transportation, access to fresh fruits and vegetables) help make healthy options available to improve health for all</a:t>
            </a:r>
          </a:p>
          <a:p>
            <a:r>
              <a:rPr lang="en-US" b="1" baseline="0" dirty="0" smtClean="0"/>
              <a:t>Systems</a:t>
            </a:r>
            <a:r>
              <a:rPr lang="en-US" baseline="0" dirty="0" smtClean="0"/>
              <a:t> connect people to needed health-related services in the community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20BF3-1863-4E55-B3FC-2B2A7DDAE1D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Unfortunately our</a:t>
            </a:r>
            <a:r>
              <a:rPr lang="en-US" baseline="0" dirty="0" smtClean="0"/>
              <a:t> communities aren’t there yet. </a:t>
            </a:r>
            <a:r>
              <a:rPr lang="en-US" dirty="0" smtClean="0"/>
              <a:t>Major health disparities still exist.</a:t>
            </a:r>
            <a:r>
              <a:rPr lang="en-US" baseline="0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This table shows how people with lower income and education in Oregon are experiencing significantly higher burden of chronic disease than the general population.</a:t>
            </a:r>
          </a:p>
          <a:p>
            <a:endParaRPr lang="en-US" dirty="0" smtClean="0"/>
          </a:p>
          <a:p>
            <a:r>
              <a:rPr lang="en-US" dirty="0" smtClean="0"/>
              <a:t>People were considered Economically Disadvantaged if 1) they had a household income &lt;100% of Federal Poverty or 2) they had not completed high school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53CC5-A230-4C59-B0D5-7C2647CB30F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Despite</a:t>
            </a:r>
            <a:r>
              <a:rPr lang="en-US" baseline="0" dirty="0" smtClean="0"/>
              <a:t> our best efforts we see </a:t>
            </a:r>
            <a:r>
              <a:rPr lang="en-US" dirty="0" smtClean="0"/>
              <a:t>widening income-related</a:t>
            </a:r>
            <a:r>
              <a:rPr lang="en-US" baseline="0" dirty="0" smtClean="0"/>
              <a:t> disparities over time.</a:t>
            </a:r>
            <a:endParaRPr lang="en-US" dirty="0" smtClean="0"/>
          </a:p>
          <a:p>
            <a:r>
              <a:rPr lang="en-US" dirty="0" smtClean="0"/>
              <a:t>This</a:t>
            </a:r>
            <a:r>
              <a:rPr lang="en-US" baseline="0" dirty="0" smtClean="0"/>
              <a:t> project e</a:t>
            </a:r>
            <a:r>
              <a:rPr lang="en-US" dirty="0" smtClean="0"/>
              <a:t>mphasizes asthma because of the funding source, but we</a:t>
            </a:r>
            <a:r>
              <a:rPr lang="en-US" baseline="0" dirty="0" smtClean="0"/>
              <a:t> see similar disparities for many other conditions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53CC5-A230-4C59-B0D5-7C2647CB30F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Living Well is in 27, </a:t>
            </a:r>
            <a:r>
              <a:rPr lang="en-US" baseline="0" dirty="0" err="1" smtClean="0"/>
              <a:t>Tomando</a:t>
            </a:r>
            <a:r>
              <a:rPr lang="en-US" baseline="0" dirty="0" smtClean="0"/>
              <a:t> in </a:t>
            </a:r>
            <a:r>
              <a:rPr lang="en-US" baseline="0" dirty="0" smtClean="0">
                <a:solidFill>
                  <a:srgbClr val="FF0000"/>
                </a:solidFill>
              </a:rPr>
              <a:t>8 Counties, Oregon Tobacco </a:t>
            </a:r>
            <a:r>
              <a:rPr lang="en-US" baseline="0" dirty="0" smtClean="0"/>
              <a:t>Quit Line accessible to anyone with a phone</a:t>
            </a:r>
          </a:p>
          <a:p>
            <a:pPr>
              <a:buFontTx/>
              <a:buChar char="-"/>
            </a:pPr>
            <a:r>
              <a:rPr lang="en-US" baseline="0" dirty="0" smtClean="0"/>
              <a:t>Programs need participants, and although health care delivery systems seem like a natural place to find them it’s often hard to get connected with the people who can get that flow of information and referrals started</a:t>
            </a:r>
          </a:p>
          <a:p>
            <a:pPr>
              <a:buFontTx/>
              <a:buChar char="-"/>
            </a:pPr>
            <a:r>
              <a:rPr lang="en-US" dirty="0" smtClean="0"/>
              <a:t>this opportunity brings</a:t>
            </a:r>
            <a:r>
              <a:rPr lang="en-US" baseline="0" dirty="0" smtClean="0"/>
              <a:t> together partners to </a:t>
            </a:r>
            <a:r>
              <a:rPr lang="en-US" dirty="0" smtClean="0"/>
              <a:t>engage low populations in need of support that may not be currently accessing programs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53CC5-A230-4C59-B0D5-7C2647CB30F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381">
              <a:defRPr/>
            </a:pPr>
            <a:r>
              <a:rPr lang="en-US" dirty="0" smtClean="0"/>
              <a:t>People with chronic conditions are often the most challenging &amp; time-consuming patients to medically manage</a:t>
            </a:r>
          </a:p>
          <a:p>
            <a:pPr defTabSz="914381">
              <a:defRPr/>
            </a:pPr>
            <a:r>
              <a:rPr lang="en-US" dirty="0" smtClean="0"/>
              <a:t>These patients also tend to be most frequent users of expensive (</a:t>
            </a:r>
            <a:r>
              <a:rPr lang="en-US" smtClean="0"/>
              <a:t>yet avoidaservices </a:t>
            </a:r>
            <a:r>
              <a:rPr lang="en-US" dirty="0" smtClean="0"/>
              <a:t>like hospitalizations and emergency room visits</a:t>
            </a:r>
          </a:p>
          <a:p>
            <a:pPr defTabSz="914381">
              <a:defRPr/>
            </a:pPr>
            <a:r>
              <a:rPr lang="en-US" dirty="0" smtClean="0"/>
              <a:t>There’s not enough time in a traditional clinical visit to address self-management and get to long-term solutions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53CC5-A230-4C59-B0D5-7C2647CB30F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</a:t>
            </a:r>
            <a:r>
              <a:rPr lang="en-US" baseline="0" dirty="0" smtClean="0"/>
              <a:t> emphasizes sustainable systems built into structure of how the clinic does business</a:t>
            </a:r>
          </a:p>
          <a:p>
            <a:r>
              <a:rPr lang="en-US" baseline="0" dirty="0" smtClean="0"/>
              <a:t>Handout describes in detail, especially connections to the </a:t>
            </a:r>
            <a:r>
              <a:rPr lang="en-US" baseline="0" smtClean="0"/>
              <a:t>Primary Care Medical Home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53CC5-A230-4C59-B0D5-7C2647CB30FD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381">
              <a:defRPr/>
            </a:pPr>
            <a:r>
              <a:rPr lang="en-US" dirty="0" smtClean="0"/>
              <a:t>Carol/Bruce: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53CC5-A230-4C59-B0D5-7C2647CB30F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381">
              <a:buFontTx/>
              <a:buChar char="-"/>
              <a:defRPr/>
            </a:pPr>
            <a:r>
              <a:rPr lang="en-US" dirty="0" smtClean="0">
                <a:solidFill>
                  <a:schemeClr val="accent6"/>
                </a:solidFill>
              </a:rPr>
              <a:t>Cohort 1 clinic systems collectively saw &gt; 41,000 patients in 2010 </a:t>
            </a:r>
          </a:p>
          <a:p>
            <a:pPr lvl="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53CC5-A230-4C59-B0D5-7C2647CB30FD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26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38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096000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>
                <a:solidFill>
                  <a:srgbClr val="005595"/>
                </a:solidFill>
                <a:latin typeface="+mn-lt"/>
              </a:defRPr>
            </a:lvl1pPr>
          </a:lstStyle>
          <a:p>
            <a:r>
              <a:rPr lang="en-US"/>
              <a:t>(Enter) DEPARTMENT (ALL CAPS)</a:t>
            </a:r>
            <a:br>
              <a:rPr lang="en-US"/>
            </a:br>
            <a:r>
              <a:rPr lang="en-US"/>
              <a:t>(Enter) Division or Office (Mixed Case)</a:t>
            </a:r>
          </a:p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(Enter) DEPARTMENT (ALL CAPS)</a:t>
            </a:r>
            <a:br>
              <a:rPr lang="en-US"/>
            </a:br>
            <a:r>
              <a:rPr lang="en-US"/>
              <a:t>(Enter) Division or Office (Mixed Case)</a:t>
            </a:r>
          </a:p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40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40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(Enter) DEPARTMENT (ALL CAPS)</a:t>
            </a:r>
            <a:br>
              <a:rPr lang="en-US"/>
            </a:br>
            <a:r>
              <a:rPr lang="en-US"/>
              <a:t>(Enter) Division or Office (Mixed Case)</a:t>
            </a:r>
          </a:p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(Enter) DEPARTMENT (ALL CAPS)</a:t>
            </a:r>
            <a:br>
              <a:rPr lang="en-US"/>
            </a:br>
            <a:r>
              <a:rPr lang="en-US"/>
              <a:t>(Enter) Division or Office (Mixed Case)</a:t>
            </a:r>
          </a:p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(Enter) DEPARTMENT (ALL CAPS)</a:t>
            </a:r>
            <a:br>
              <a:rPr lang="en-US"/>
            </a:br>
            <a:r>
              <a:rPr lang="en-US"/>
              <a:t>(Enter) Division or Office (Mixed Case)</a:t>
            </a:r>
          </a:p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(Enter) DEPARTMENT (ALL CAPS)</a:t>
            </a:r>
            <a:br>
              <a:rPr lang="en-US"/>
            </a:br>
            <a:r>
              <a:rPr lang="en-US"/>
              <a:t>(Enter) Division or Office (Mixed Case)</a:t>
            </a:r>
          </a:p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(Enter) DEPARTMENT (ALL CAPS)</a:t>
            </a:r>
            <a:br>
              <a:rPr lang="en-US"/>
            </a:br>
            <a:r>
              <a:rPr lang="en-US"/>
              <a:t>(Enter) Division or Office (Mixed Case)</a:t>
            </a:r>
          </a:p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(Enter) DEPARTMENT (ALL CAPS)</a:t>
            </a:r>
            <a:br>
              <a:rPr lang="en-US"/>
            </a:br>
            <a:r>
              <a:rPr lang="en-US"/>
              <a:t>(Enter) Division or Office (Mixed Case)</a:t>
            </a:r>
          </a:p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(Enter) DEPARTMENT (ALL CAPS)</a:t>
            </a:r>
            <a:br>
              <a:rPr lang="en-US"/>
            </a:br>
            <a:r>
              <a:rPr lang="en-US"/>
              <a:t>(Enter) Division or Office (Mixed Case)</a:t>
            </a:r>
          </a:p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(Enter) DEPARTMENT (ALL CAPS)</a:t>
            </a:r>
            <a:br>
              <a:rPr lang="en-US"/>
            </a:br>
            <a:r>
              <a:rPr lang="en-US"/>
              <a:t>(Enter) Division or Office (Mixed Case)</a:t>
            </a:r>
          </a:p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(Enter) DEPARTMENT (ALL CAPS)</a:t>
            </a:r>
            <a:br>
              <a:rPr lang="en-US"/>
            </a:br>
            <a:r>
              <a:rPr lang="en-US"/>
              <a:t>(Enter) Division or Office (Mixed Case)</a:t>
            </a:r>
          </a:p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5943600"/>
            <a:ext cx="3505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>
                <a:solidFill>
                  <a:srgbClr val="005595"/>
                </a:solidFill>
                <a:latin typeface="+mn-lt"/>
              </a:defRPr>
            </a:lvl1pPr>
          </a:lstStyle>
          <a:p>
            <a:r>
              <a:rPr lang="en-US"/>
              <a:t>(Enter) DEPARTMENT (ALL CAPS)</a:t>
            </a:r>
            <a:br>
              <a:rPr lang="en-US"/>
            </a:br>
            <a:r>
              <a:rPr lang="en-US"/>
              <a:t>(Enter) Division or Office (Mixed Case)</a:t>
            </a:r>
          </a:p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5595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005595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5595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rgbClr val="005595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5595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5595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5595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5595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559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skiyouhealthcenter.com/wp-content/uploads/senior_patients1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895600" y="6096000"/>
            <a:ext cx="3810000" cy="476250"/>
          </a:xfrm>
          <a:ln/>
        </p:spPr>
        <p:txBody>
          <a:bodyPr/>
          <a:lstStyle/>
          <a:p>
            <a:r>
              <a:rPr lang="en-US" dirty="0" smtClean="0"/>
              <a:t>PUBLIC HEALTH DIVISION</a:t>
            </a:r>
            <a:br>
              <a:rPr lang="en-US" dirty="0" smtClean="0"/>
            </a:br>
            <a:r>
              <a:rPr lang="en-US" dirty="0" smtClean="0"/>
              <a:t>Health Promotion &amp; Chronic Disease Prevention</a:t>
            </a:r>
            <a:endParaRPr lang="en-US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Myriad Pro Bold" charset="0"/>
              </a:rPr>
              <a:t>Supporting Healthy Living for </a:t>
            </a:r>
            <a:br>
              <a:rPr lang="en-US" dirty="0">
                <a:latin typeface="Myriad Pro Bold" charset="0"/>
              </a:rPr>
            </a:br>
            <a:r>
              <a:rPr lang="en-US" dirty="0">
                <a:latin typeface="Myriad Pro Bold" charset="0"/>
              </a:rPr>
              <a:t>People with Chronic Disease: </a:t>
            </a:r>
            <a:br>
              <a:rPr lang="en-US" dirty="0">
                <a:latin typeface="Myriad Pro Bold" charset="0"/>
              </a:rPr>
            </a:br>
            <a:r>
              <a:rPr lang="en-US" dirty="0">
                <a:latin typeface="Myriad Pro Bold" charset="0"/>
              </a:rPr>
              <a:t>A Health Neighborhood Perspective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z="2000" dirty="0" smtClean="0">
              <a:latin typeface="Myriad Pro" charset="0"/>
            </a:endParaRPr>
          </a:p>
          <a:p>
            <a:pPr eaLnBrk="1" hangingPunct="1"/>
            <a:r>
              <a:rPr lang="en-US" sz="1800" dirty="0" smtClean="0">
                <a:latin typeface="Myriad Pro" charset="0"/>
              </a:rPr>
              <a:t>Laura Saddler, MPH, MCHES, RYT</a:t>
            </a:r>
          </a:p>
          <a:p>
            <a:pPr eaLnBrk="1" hangingPunct="1"/>
            <a:r>
              <a:rPr lang="en-US" sz="1800" dirty="0" smtClean="0">
                <a:latin typeface="Myriad Pro" charset="0"/>
              </a:rPr>
              <a:t>Health Systems &amp; Self-Management Lead</a:t>
            </a:r>
          </a:p>
          <a:p>
            <a:pPr eaLnBrk="1" hangingPunct="1"/>
            <a:endParaRPr lang="en-US" sz="1800" dirty="0">
              <a:latin typeface="Myriad Pro" charset="0"/>
            </a:endParaRPr>
          </a:p>
          <a:p>
            <a:pPr eaLnBrk="1" hangingPunct="1"/>
            <a:r>
              <a:rPr lang="en-US" sz="1800" dirty="0" smtClean="0">
                <a:latin typeface="Myriad Pro" charset="0"/>
              </a:rPr>
              <a:t>Oregon Public Health Association</a:t>
            </a:r>
            <a:endParaRPr lang="en-US" sz="1800" dirty="0">
              <a:latin typeface="Myriad Pro" charset="0"/>
            </a:endParaRPr>
          </a:p>
          <a:p>
            <a:pPr eaLnBrk="1" hangingPunct="1"/>
            <a:r>
              <a:rPr lang="en-US" sz="1800" dirty="0" smtClean="0">
                <a:latin typeface="Myriad Pro" charset="0"/>
              </a:rPr>
              <a:t>October 10, </a:t>
            </a:r>
            <a:r>
              <a:rPr lang="en-US" sz="1800" dirty="0">
                <a:latin typeface="Myriad Pro" charset="0"/>
              </a:rPr>
              <a:t>2011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657600" cy="2743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371600" y="2362200"/>
            <a:ext cx="6400800" cy="1752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5595"/>
              </a:solidFill>
              <a:effectLst/>
              <a:uLnTx/>
              <a:uFillTx/>
              <a:latin typeface="Myriad Pro" charset="0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5595"/>
                </a:solidFill>
                <a:effectLst/>
                <a:uLnTx/>
                <a:uFillTx/>
                <a:latin typeface="Myriad Pro" charset="0"/>
                <a:ea typeface="+mn-ea"/>
                <a:cs typeface="+mn-cs"/>
              </a:rPr>
              <a:t>Laura Saddler, MPH, MCHES, RYT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5595"/>
                </a:solidFill>
                <a:effectLst/>
                <a:uLnTx/>
                <a:uFillTx/>
                <a:latin typeface="Myriad Pro" charset="0"/>
                <a:ea typeface="+mn-ea"/>
                <a:cs typeface="+mn-cs"/>
              </a:rPr>
              <a:t>Health Systems &amp; Self-Management Lead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5595"/>
                </a:solidFill>
                <a:effectLst/>
                <a:uLnTx/>
                <a:uFillTx/>
                <a:latin typeface="Myriad Pro" charset="0"/>
                <a:ea typeface="+mn-ea"/>
                <a:cs typeface="+mn-cs"/>
              </a:rPr>
              <a:t>Health Promotion &amp; Chronic Disease Prevention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5595"/>
                </a:solidFill>
                <a:effectLst/>
                <a:uLnTx/>
                <a:uFillTx/>
                <a:latin typeface="Myriad Pro" charset="0"/>
                <a:ea typeface="+mn-ea"/>
                <a:cs typeface="+mn-cs"/>
              </a:rPr>
              <a:t>Oregon Public Health Division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000" kern="0" dirty="0" smtClean="0">
              <a:solidFill>
                <a:srgbClr val="005595"/>
              </a:solidFill>
              <a:latin typeface="Myriad Pro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5595"/>
                </a:solidFill>
                <a:effectLst/>
                <a:uLnTx/>
                <a:uFillTx/>
                <a:latin typeface="Myriad Pro" charset="0"/>
                <a:ea typeface="+mn-ea"/>
                <a:cs typeface="+mn-cs"/>
              </a:rPr>
              <a:t>(971) 673-0987</a:t>
            </a:r>
          </a:p>
          <a:p>
            <a:pPr marL="342900" indent="-342900" algn="r" eaLnBrk="1" hangingPunct="1">
              <a:spcBef>
                <a:spcPct val="20000"/>
              </a:spcBef>
            </a:pPr>
            <a:r>
              <a:rPr lang="en-US" sz="2000" kern="0" dirty="0" smtClean="0">
                <a:solidFill>
                  <a:srgbClr val="005595"/>
                </a:solidFill>
                <a:latin typeface="Myriad Pro" charset="0"/>
              </a:rPr>
              <a:t>l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5595"/>
                </a:solidFill>
                <a:effectLst/>
                <a:uLnTx/>
                <a:uFillTx/>
                <a:latin typeface="Myriad Pro" charset="0"/>
                <a:ea typeface="+mn-ea"/>
                <a:cs typeface="+mn-cs"/>
              </a:rPr>
              <a:t>aura.c.saddler@state.or.us</a:t>
            </a:r>
          </a:p>
          <a:p>
            <a:pPr marL="342900" indent="-342900" algn="r" eaLnBrk="1" hangingPunct="1">
              <a:spcBef>
                <a:spcPct val="20000"/>
              </a:spcBef>
            </a:pPr>
            <a:endParaRPr lang="en-US" sz="2000" kern="0" dirty="0" smtClean="0">
              <a:solidFill>
                <a:srgbClr val="005595"/>
              </a:solidFill>
              <a:latin typeface="Myriad Pro" charset="0"/>
            </a:endParaRPr>
          </a:p>
          <a:p>
            <a:pPr marL="342900" indent="-342900" algn="r" eaLnBrk="1" hangingPunct="1">
              <a:spcBef>
                <a:spcPct val="20000"/>
              </a:spcBef>
            </a:pPr>
            <a:r>
              <a:rPr lang="en-US" sz="2000" kern="0" dirty="0" smtClean="0">
                <a:solidFill>
                  <a:srgbClr val="005595"/>
                </a:solidFill>
                <a:latin typeface="Myriad Pro" charset="0"/>
              </a:rPr>
              <a:t>www.healthoregon.org/livingwell</a:t>
            </a:r>
          </a:p>
          <a:p>
            <a:pPr marL="342900" indent="-342900" algn="r" eaLnBrk="1" hangingPunct="1">
              <a:spcBef>
                <a:spcPct val="20000"/>
              </a:spcBef>
            </a:pPr>
            <a:r>
              <a:rPr lang="en-US" sz="2000" kern="0" dirty="0" smtClean="0">
                <a:solidFill>
                  <a:srgbClr val="005595"/>
                </a:solidFill>
                <a:latin typeface="Myriad Pro" charset="0"/>
              </a:rPr>
              <a:t>www.healthoregon.org/takecontrol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5595"/>
              </a:solidFill>
              <a:effectLst/>
              <a:uLnTx/>
              <a:uFillTx/>
              <a:latin typeface="Myriad Pro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5595"/>
              </a:solidFill>
              <a:effectLst/>
              <a:uLnTx/>
              <a:uFillTx/>
              <a:latin typeface="Myriad Pro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Self-Management Collaborative: From the Clinic </a:t>
            </a:r>
            <a:r>
              <a:rPr lang="en-US" dirty="0"/>
              <a:t>P</a:t>
            </a:r>
            <a:r>
              <a:rPr lang="en-US" dirty="0" smtClean="0"/>
              <a:t>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r>
              <a:rPr lang="en-US" dirty="0"/>
              <a:t>Community Health Centers of Benton and Linn Counties </a:t>
            </a:r>
            <a:br>
              <a:rPr lang="en-US" dirty="0"/>
            </a:br>
            <a:r>
              <a:rPr lang="en-US" dirty="0"/>
              <a:t>(Corvallis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Four clinic sites: 3 in Benton County and 1 in Linn County</a:t>
            </a:r>
          </a:p>
          <a:p>
            <a:r>
              <a:rPr lang="en-US" dirty="0" smtClean="0"/>
              <a:t>Unique situation:</a:t>
            </a:r>
          </a:p>
          <a:p>
            <a:pPr lvl="1"/>
            <a:r>
              <a:rPr lang="en-US" dirty="0" smtClean="0"/>
              <a:t>Co-located with Benton County Health Department</a:t>
            </a:r>
          </a:p>
          <a:p>
            <a:pPr lvl="2"/>
            <a:r>
              <a:rPr lang="en-US" dirty="0" smtClean="0"/>
              <a:t>Health Navigation</a:t>
            </a:r>
          </a:p>
          <a:p>
            <a:pPr lvl="2"/>
            <a:r>
              <a:rPr lang="en-US" dirty="0" smtClean="0"/>
              <a:t>Peer Wellness Specialists</a:t>
            </a:r>
          </a:p>
          <a:p>
            <a:pPr lvl="2"/>
            <a:r>
              <a:rPr lang="en-US" dirty="0" smtClean="0"/>
              <a:t>Health </a:t>
            </a:r>
            <a:r>
              <a:rPr lang="en-US" dirty="0"/>
              <a:t>Promotion</a:t>
            </a:r>
          </a:p>
          <a:p>
            <a:pPr lvl="3"/>
            <a:r>
              <a:rPr lang="en-US" dirty="0"/>
              <a:t>Chronic Disease Prevention</a:t>
            </a:r>
          </a:p>
          <a:p>
            <a:pPr lvl="3"/>
            <a:r>
              <a:rPr lang="en-US" dirty="0"/>
              <a:t>Tobacco Prevention</a:t>
            </a:r>
          </a:p>
          <a:p>
            <a:pPr lvl="2"/>
            <a:r>
              <a:rPr lang="en-US" dirty="0" smtClean="0"/>
              <a:t>WIC</a:t>
            </a:r>
          </a:p>
          <a:p>
            <a:pPr lvl="2"/>
            <a:r>
              <a:rPr lang="en-US" dirty="0" smtClean="0"/>
              <a:t>Mental Health</a:t>
            </a:r>
          </a:p>
          <a:p>
            <a:pPr lvl="2"/>
            <a:r>
              <a:rPr lang="en-US" dirty="0" smtClean="0"/>
              <a:t>Immunizations</a:t>
            </a:r>
          </a:p>
          <a:p>
            <a:pPr lvl="1"/>
            <a:r>
              <a:rPr lang="en-US" dirty="0" smtClean="0"/>
              <a:t>Electronic Health Record that all providers use</a:t>
            </a:r>
          </a:p>
          <a:p>
            <a:pPr lvl="2"/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6663447" y="5064867"/>
            <a:ext cx="2286000" cy="1600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13315" name="Picture 3" descr="\\bcsrv111\redirected$\kellyv\Desktop\BCHC logo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181" y="5592968"/>
            <a:ext cx="673819" cy="8080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86400"/>
            <a:ext cx="1002581" cy="99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9387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Navigators and Peer Specialists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r>
              <a:rPr lang="en-US" dirty="0" smtClean="0"/>
              <a:t>Community Health Workers</a:t>
            </a:r>
          </a:p>
          <a:p>
            <a:pPr lvl="1"/>
            <a:r>
              <a:rPr lang="en-US" dirty="0"/>
              <a:t>Trusted </a:t>
            </a:r>
            <a:r>
              <a:rPr lang="en-US" dirty="0" smtClean="0"/>
              <a:t>members of the community they serve</a:t>
            </a:r>
          </a:p>
          <a:p>
            <a:pPr lvl="1"/>
            <a:r>
              <a:rPr lang="en-US" dirty="0" smtClean="0"/>
              <a:t>Shared life experience</a:t>
            </a:r>
          </a:p>
          <a:p>
            <a:pPr lvl="1"/>
            <a:r>
              <a:rPr lang="en-US" dirty="0" smtClean="0"/>
              <a:t>Knows the culture and language of their community </a:t>
            </a:r>
            <a:r>
              <a:rPr lang="en-US" dirty="0"/>
              <a:t>– </a:t>
            </a:r>
            <a:r>
              <a:rPr lang="en-US" dirty="0" smtClean="0"/>
              <a:t>serve </a:t>
            </a:r>
            <a:r>
              <a:rPr lang="en-US" dirty="0"/>
              <a:t>as “cultural brokers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Roles cross spectrum of services, from the clinic to the community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Trained facilitators for </a:t>
            </a:r>
            <a:r>
              <a:rPr lang="en-US" i="1" dirty="0" smtClean="0"/>
              <a:t>Living Well with Chronic                        Disease </a:t>
            </a:r>
            <a:r>
              <a:rPr lang="en-US" dirty="0" smtClean="0"/>
              <a:t>and </a:t>
            </a:r>
            <a:r>
              <a:rPr lang="en-US" i="1" dirty="0" smtClean="0"/>
              <a:t>Tomando Control de su Salud</a:t>
            </a:r>
          </a:p>
          <a:p>
            <a:endParaRPr lang="en-US" dirty="0" smtClean="0"/>
          </a:p>
        </p:txBody>
      </p:sp>
      <p:sp>
        <p:nvSpPr>
          <p:cNvPr id="6" name="Rectangle 5"/>
          <p:cNvSpPr/>
          <p:nvPr/>
        </p:nvSpPr>
        <p:spPr bwMode="auto">
          <a:xfrm>
            <a:off x="6663447" y="5064867"/>
            <a:ext cx="2286000" cy="1600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13315" name="Picture 3" descr="\\bcsrv111\redirected$\kellyv\Desktop\BCHC logo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181" y="5592968"/>
            <a:ext cx="673819" cy="8080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86400"/>
            <a:ext cx="1002581" cy="99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64" y="3905250"/>
            <a:ext cx="839152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6825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Multi-disciplinary 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r>
              <a:rPr lang="en-US" dirty="0" smtClean="0"/>
              <a:t>OPCA team made up of:</a:t>
            </a:r>
          </a:p>
          <a:p>
            <a:pPr lvl="1"/>
            <a:r>
              <a:rPr lang="en-US" dirty="0" smtClean="0"/>
              <a:t> Health navigators</a:t>
            </a:r>
          </a:p>
          <a:p>
            <a:pPr lvl="1"/>
            <a:r>
              <a:rPr lang="en-US" dirty="0" smtClean="0"/>
              <a:t>Peer specialists</a:t>
            </a:r>
          </a:p>
          <a:p>
            <a:pPr lvl="1"/>
            <a:r>
              <a:rPr lang="en-US" dirty="0" smtClean="0"/>
              <a:t>Health promotion specialists</a:t>
            </a:r>
          </a:p>
          <a:p>
            <a:pPr lvl="1"/>
            <a:r>
              <a:rPr lang="en-US" dirty="0" smtClean="0"/>
              <a:t>Registered Nurse Care Coordinator</a:t>
            </a:r>
          </a:p>
          <a:p>
            <a:pPr lvl="1"/>
            <a:r>
              <a:rPr lang="en-US" dirty="0" smtClean="0"/>
              <a:t>Community ambassador  - Carole Kment from Samaritan Services</a:t>
            </a:r>
          </a:p>
          <a:p>
            <a:pPr lvl="1"/>
            <a:r>
              <a:rPr lang="en-US" dirty="0" smtClean="0"/>
              <a:t>Health Systems Improvement Manager</a:t>
            </a:r>
          </a:p>
          <a:p>
            <a:pPr lvl="1"/>
            <a:r>
              <a:rPr lang="en-US" dirty="0" smtClean="0"/>
              <a:t>Health Navigation Manager</a:t>
            </a:r>
          </a:p>
          <a:p>
            <a:pPr lvl="1"/>
            <a:r>
              <a:rPr lang="en-US" dirty="0" smtClean="0"/>
              <a:t>Client Services Manager</a:t>
            </a:r>
          </a:p>
          <a:p>
            <a:r>
              <a:rPr lang="en-US" dirty="0" smtClean="0"/>
              <a:t>Allowed team to build a referral pathway in EHR with input from multiple partners</a:t>
            </a:r>
          </a:p>
          <a:p>
            <a:pPr lvl="1"/>
            <a:r>
              <a:rPr lang="en-US" dirty="0" smtClean="0"/>
              <a:t>Made it easy to “troubleshoot” the process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663447" y="5064867"/>
            <a:ext cx="2286000" cy="1600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13315" name="Picture 3" descr="\\bcsrv111\redirected$\kellyv\Desktop\BCHC logo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181" y="5592968"/>
            <a:ext cx="673819" cy="8080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86400"/>
            <a:ext cx="1002581" cy="99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0228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6663447" y="5064867"/>
            <a:ext cx="2286000" cy="1600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263298"/>
            <a:ext cx="4495800" cy="6401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2819398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Original pathway</a:t>
            </a:r>
          </a:p>
          <a:p>
            <a:r>
              <a:rPr lang="en-US" b="1" dirty="0">
                <a:latin typeface="+mj-lt"/>
              </a:rPr>
              <a:t>(simple)</a:t>
            </a:r>
          </a:p>
        </p:txBody>
      </p:sp>
    </p:spTree>
    <p:extLst>
      <p:ext uri="{BB962C8B-B14F-4D97-AF65-F5344CB8AC3E}">
        <p14:creationId xmlns="" xmlns:p14="http://schemas.microsoft.com/office/powerpoint/2010/main" val="45699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6663447" y="5064867"/>
            <a:ext cx="2286000" cy="1600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399"/>
            <a:ext cx="4664209" cy="6512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0" y="2514600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Final</a:t>
            </a:r>
          </a:p>
          <a:p>
            <a:r>
              <a:rPr lang="en-US" b="1" dirty="0" smtClean="0">
                <a:latin typeface="+mn-lt"/>
              </a:rPr>
              <a:t>Pathway</a:t>
            </a:r>
          </a:p>
          <a:p>
            <a:r>
              <a:rPr lang="en-US" b="1" dirty="0" smtClean="0">
                <a:latin typeface="+mj-lt"/>
              </a:rPr>
              <a:t>(not so</a:t>
            </a:r>
          </a:p>
          <a:p>
            <a:r>
              <a:rPr lang="en-US" b="1" dirty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simple)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611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it working?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0233"/>
            <a:ext cx="8229600" cy="4645767"/>
          </a:xfrm>
        </p:spPr>
        <p:txBody>
          <a:bodyPr/>
          <a:lstStyle/>
          <a:p>
            <a:r>
              <a:rPr lang="en-US" dirty="0" smtClean="0"/>
              <a:t>Took time to get it functioning properly in EHR</a:t>
            </a:r>
          </a:p>
          <a:p>
            <a:r>
              <a:rPr lang="en-US" dirty="0" smtClean="0"/>
              <a:t>Started process with one provider at main clinic site in Corvallis</a:t>
            </a:r>
          </a:p>
          <a:p>
            <a:r>
              <a:rPr lang="en-US" dirty="0" smtClean="0"/>
              <a:t>Have since expanded to E. Linn clinic in Lebanon</a:t>
            </a:r>
          </a:p>
          <a:p>
            <a:pPr marL="0" indent="0">
              <a:buNone/>
            </a:pPr>
            <a:endParaRPr lang="en-US" sz="3200" b="1" dirty="0" smtClean="0">
              <a:latin typeface="+mj-lt"/>
            </a:endParaRPr>
          </a:p>
          <a:p>
            <a:pPr marL="0" indent="0">
              <a:buNone/>
            </a:pPr>
            <a:endParaRPr lang="en-US" sz="3200" b="1" dirty="0">
              <a:latin typeface="+mj-lt"/>
            </a:endParaRPr>
          </a:p>
          <a:p>
            <a:pPr marL="0" indent="0">
              <a:buNone/>
            </a:pPr>
            <a:r>
              <a:rPr lang="en-US" sz="3200" b="1" dirty="0" smtClean="0">
                <a:latin typeface="+mj-lt"/>
              </a:rPr>
              <a:t>Results?</a:t>
            </a:r>
          </a:p>
          <a:p>
            <a:r>
              <a:rPr lang="en-US" dirty="0" smtClean="0"/>
              <a:t>We have had 10 referrals through the EHR pathway to Living Well or Tomando Control since July 25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Rectangle 5"/>
          <p:cNvSpPr/>
          <p:nvPr/>
        </p:nvSpPr>
        <p:spPr bwMode="auto">
          <a:xfrm>
            <a:off x="6663447" y="5064867"/>
            <a:ext cx="2286000" cy="1600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13315" name="Picture 3" descr="\\bcsrv111\redirected$\kellyv\Desktop\BCHC logo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181" y="5592968"/>
            <a:ext cx="673819" cy="8080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86400"/>
            <a:ext cx="1002581" cy="99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2699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sz="4000" dirty="0"/>
              <a:t>Challenges?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/>
          <a:lstStyle/>
          <a:p>
            <a:r>
              <a:rPr lang="en-US" sz="2400" dirty="0" smtClean="0"/>
              <a:t>Keeping forward momentum in the face of competing priorities</a:t>
            </a:r>
          </a:p>
          <a:p>
            <a:pPr lvl="1"/>
            <a:r>
              <a:rPr lang="en-US" sz="2200" dirty="0" smtClean="0"/>
              <a:t>Participation in the collaborative really helped with that!</a:t>
            </a:r>
          </a:p>
          <a:p>
            <a:r>
              <a:rPr lang="en-US" sz="2400" dirty="0" smtClean="0"/>
              <a:t>Lack of funding for </a:t>
            </a:r>
            <a:r>
              <a:rPr lang="en-US" sz="2400" i="1" dirty="0" smtClean="0"/>
              <a:t>Tomando Control                              </a:t>
            </a:r>
            <a:r>
              <a:rPr lang="en-US" sz="2400" dirty="0" smtClean="0"/>
              <a:t>classes</a:t>
            </a:r>
          </a:p>
          <a:p>
            <a:pPr lvl="1"/>
            <a:r>
              <a:rPr lang="en-US" sz="2200" b="1" dirty="0" smtClean="0"/>
              <a:t>What good is a referral pathway if you                                    have nothing to refer patients to?</a:t>
            </a:r>
            <a:endParaRPr lang="en-US" sz="2200" b="1" dirty="0"/>
          </a:p>
          <a:p>
            <a:pPr marL="0" indent="0">
              <a:buNone/>
            </a:pPr>
            <a:endParaRPr lang="en-US" sz="3200" b="1" dirty="0" smtClean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663447" y="5064867"/>
            <a:ext cx="2286000" cy="1600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13315" name="Picture 3" descr="\\bcsrv111\redirected$\kellyv\Desktop\BCHC logo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181" y="5592968"/>
            <a:ext cx="673819" cy="8080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86400"/>
            <a:ext cx="1002581" cy="99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582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sz="4000" dirty="0"/>
              <a:t>Next steps?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/>
          <a:lstStyle/>
          <a:p>
            <a:r>
              <a:rPr lang="en-US" sz="2400" dirty="0" smtClean="0"/>
              <a:t>Planning to “roll out” process to other clinic sites and all providers</a:t>
            </a:r>
            <a:endParaRPr lang="en-US" sz="3200" dirty="0" smtClean="0"/>
          </a:p>
          <a:p>
            <a:r>
              <a:rPr lang="en-US" sz="2400" dirty="0"/>
              <a:t>Expanding pathway to </a:t>
            </a:r>
            <a:r>
              <a:rPr lang="en-US" sz="2400" dirty="0" smtClean="0"/>
              <a:t>WISEWOMAN referrals</a:t>
            </a:r>
          </a:p>
          <a:p>
            <a:pPr lvl="1"/>
            <a:r>
              <a:rPr lang="en-US" sz="2200" dirty="0" smtClean="0"/>
              <a:t>Free risk factor screening program for low-income women</a:t>
            </a:r>
          </a:p>
          <a:p>
            <a:r>
              <a:rPr lang="en-US" sz="2400" dirty="0" smtClean="0"/>
              <a:t>Continued quality improvement</a:t>
            </a:r>
            <a:endParaRPr lang="en-US" sz="24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3200" b="1" dirty="0" smtClean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663447" y="5064867"/>
            <a:ext cx="2286000" cy="1600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13315" name="Picture 3" descr="\\bcsrv111\redirected$\kellyv\Desktop\BCHC logo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181" y="5592968"/>
            <a:ext cx="673819" cy="8080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86400"/>
            <a:ext cx="1002581" cy="99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613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295400" y="2057400"/>
            <a:ext cx="6400800" cy="1752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5595"/>
              </a:solidFill>
              <a:effectLst/>
              <a:uLnTx/>
              <a:uFillTx/>
              <a:latin typeface="Myriad Pro" charset="0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5595"/>
                </a:solidFill>
                <a:effectLst/>
                <a:uLnTx/>
                <a:uFillTx/>
                <a:latin typeface="Myriad Pro" charset="0"/>
                <a:ea typeface="+mn-ea"/>
                <a:cs typeface="+mn-cs"/>
              </a:rPr>
              <a:t>Kelly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5595"/>
                </a:solidFill>
                <a:effectLst/>
                <a:uLnTx/>
                <a:uFillTx/>
                <a:latin typeface="Myriad Pro" charset="0"/>
                <a:ea typeface="+mn-ea"/>
                <a:cs typeface="+mn-cs"/>
              </a:rPr>
              <a:t> </a:t>
            </a:r>
            <a:r>
              <a:rPr lang="en-US" sz="2000" kern="0" dirty="0">
                <a:solidFill>
                  <a:srgbClr val="005595"/>
                </a:solidFill>
                <a:latin typeface="Myriad Pro" charset="0"/>
              </a:rPr>
              <a:t>V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5595"/>
                </a:solidFill>
                <a:effectLst/>
                <a:uLnTx/>
                <a:uFillTx/>
                <a:latin typeface="Myriad Pro" charset="0"/>
                <a:ea typeface="+mn-ea"/>
                <a:cs typeface="+mn-cs"/>
              </a:rPr>
              <a:t>olkmann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5595"/>
                </a:solidFill>
                <a:effectLst/>
                <a:uLnTx/>
                <a:uFillTx/>
                <a:latin typeface="Myriad Pro" charset="0"/>
                <a:ea typeface="+mn-ea"/>
                <a:cs typeface="+mn-cs"/>
              </a:rPr>
              <a:t>, RN, MPH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kern="0" baseline="0" dirty="0" smtClean="0">
                <a:solidFill>
                  <a:srgbClr val="005595"/>
                </a:solidFill>
                <a:latin typeface="Myriad Pro" charset="0"/>
              </a:rPr>
              <a:t>Health Navigation</a:t>
            </a:r>
            <a:r>
              <a:rPr lang="en-US" sz="2000" kern="0" dirty="0" smtClean="0">
                <a:solidFill>
                  <a:srgbClr val="005595"/>
                </a:solidFill>
                <a:latin typeface="Myriad Pro" charset="0"/>
              </a:rPr>
              <a:t> Program Manager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5595"/>
                </a:solidFill>
                <a:effectLst/>
                <a:uLnTx/>
                <a:uFillTx/>
                <a:latin typeface="Myriad Pro" charset="0"/>
                <a:ea typeface="+mn-ea"/>
                <a:cs typeface="+mn-cs"/>
              </a:rPr>
              <a:t>Benton County Health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5595"/>
                </a:solidFill>
                <a:effectLst/>
                <a:uLnTx/>
                <a:uFillTx/>
                <a:latin typeface="Myriad Pro" charset="0"/>
                <a:ea typeface="+mn-ea"/>
                <a:cs typeface="+mn-cs"/>
              </a:rPr>
              <a:t> Services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5595"/>
              </a:solidFill>
              <a:effectLst/>
              <a:uLnTx/>
              <a:uFillTx/>
              <a:latin typeface="Myriad Pro" charset="0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5595"/>
                </a:solidFill>
                <a:effectLst/>
                <a:uLnTx/>
                <a:uFillTx/>
                <a:latin typeface="Myriad Pro" charset="0"/>
                <a:ea typeface="+mn-ea"/>
                <a:cs typeface="+mn-cs"/>
              </a:rPr>
              <a:t>(541)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5595"/>
                </a:solidFill>
                <a:effectLst/>
                <a:uLnTx/>
                <a:uFillTx/>
                <a:latin typeface="Myriad Pro" charset="0"/>
                <a:ea typeface="+mn-ea"/>
                <a:cs typeface="+mn-cs"/>
              </a:rPr>
              <a:t> 766-6839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5595"/>
              </a:solidFill>
              <a:effectLst/>
              <a:uLnTx/>
              <a:uFillTx/>
              <a:latin typeface="Myriad Pro" charset="0"/>
              <a:ea typeface="+mn-ea"/>
              <a:cs typeface="+mn-cs"/>
            </a:endParaRPr>
          </a:p>
          <a:p>
            <a:pPr marL="342900" indent="-342900" algn="r" eaLnBrk="1" hangingPunct="1">
              <a:spcBef>
                <a:spcPct val="20000"/>
              </a:spcBef>
            </a:pPr>
            <a:r>
              <a:rPr lang="en-US" sz="2000" kern="0" dirty="0" smtClean="0">
                <a:solidFill>
                  <a:srgbClr val="005595"/>
                </a:solidFill>
                <a:latin typeface="Myriad Pro" charset="0"/>
              </a:rPr>
              <a:t>Kelly.volkmann@co.benton.or.us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5595"/>
              </a:solidFill>
              <a:effectLst/>
              <a:uLnTx/>
              <a:uFillTx/>
              <a:latin typeface="Myriad Pro" charset="0"/>
              <a:ea typeface="+mn-ea"/>
              <a:cs typeface="+mn-cs"/>
            </a:endParaRPr>
          </a:p>
          <a:p>
            <a:pPr marL="342900" indent="-342900" algn="r" eaLnBrk="1" hangingPunct="1">
              <a:spcBef>
                <a:spcPct val="20000"/>
              </a:spcBef>
            </a:pPr>
            <a:endParaRPr lang="en-US" sz="2000" kern="0" dirty="0" smtClean="0">
              <a:solidFill>
                <a:srgbClr val="005595"/>
              </a:solidFill>
              <a:latin typeface="Myriad Pro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5595"/>
              </a:solidFill>
              <a:effectLst/>
              <a:uLnTx/>
              <a:uFillTx/>
              <a:latin typeface="Myriad Pro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5595"/>
              </a:solidFill>
              <a:effectLst/>
              <a:uLnTx/>
              <a:uFillTx/>
              <a:latin typeface="Myriad Pro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6663447" y="5064867"/>
            <a:ext cx="2286000" cy="1600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5" name="Picture 3" descr="\\bcsrv111\redirected$\kellyv\Desktop\BCHC logo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825" y="5064867"/>
            <a:ext cx="1114175" cy="13361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556"/>
            <a:ext cx="1840781" cy="182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4173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371600" y="2190690"/>
          <a:ext cx="6474125" cy="4164183"/>
        </p:xfrm>
        <a:graphic>
          <a:graphicData uri="http://schemas.openxmlformats.org/presentationml/2006/ole">
            <p:oleObj spid="_x0000_s28678" name="Acrobat Document" r:id="rId4" imgW="7848485" imgH="5048016" progId="AcroExch.Document.7">
              <p:embed/>
            </p:oleObj>
          </a:graphicData>
        </a:graphic>
      </p:graphicFrame>
      <p:grpSp>
        <p:nvGrpSpPr>
          <p:cNvPr id="2" name="Group 27"/>
          <p:cNvGrpSpPr/>
          <p:nvPr/>
        </p:nvGrpSpPr>
        <p:grpSpPr>
          <a:xfrm>
            <a:off x="4343400" y="5314890"/>
            <a:ext cx="2514600" cy="1333620"/>
            <a:chOff x="4343400" y="5314890"/>
            <a:chExt cx="2514600" cy="1333620"/>
          </a:xfrm>
        </p:grpSpPr>
        <p:sp>
          <p:nvSpPr>
            <p:cNvPr id="10" name="TextBox 9"/>
            <p:cNvSpPr txBox="1"/>
            <p:nvPr/>
          </p:nvSpPr>
          <p:spPr>
            <a:xfrm>
              <a:off x="5029200" y="6248400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2060"/>
                  </a:solidFill>
                </a:rPr>
                <a:t>Systems</a:t>
              </a:r>
              <a:endParaRPr lang="en-US" sz="20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>
              <a:off x="4495800" y="5314890"/>
              <a:ext cx="1066800" cy="76200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002060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 bwMode="auto">
            <a:xfrm>
              <a:off x="4343400" y="5543490"/>
              <a:ext cx="2514600" cy="228600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002060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</p:grpSp>
      <p:sp>
        <p:nvSpPr>
          <p:cNvPr id="46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5595"/>
                </a:solidFill>
                <a:effectLst/>
                <a:uLnTx/>
                <a:uFillTx/>
                <a:latin typeface="Myriad Pro Bold" charset="0"/>
                <a:ea typeface="+mj-ea"/>
                <a:cs typeface="+mj-cs"/>
              </a:rPr>
              <a:t>The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005595"/>
                </a:solidFill>
                <a:effectLst/>
                <a:uLnTx/>
                <a:uFillTx/>
                <a:latin typeface="Myriad Pro Bold" charset="0"/>
                <a:ea typeface="+mj-ea"/>
                <a:cs typeface="+mj-cs"/>
              </a:rPr>
              <a:t> Health(y) Neighborhood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Myriad Pro Bold" charset="0"/>
              <a:ea typeface="+mj-ea"/>
              <a:cs typeface="+mj-cs"/>
            </a:endParaRPr>
          </a:p>
        </p:txBody>
      </p:sp>
      <p:grpSp>
        <p:nvGrpSpPr>
          <p:cNvPr id="5" name="Group 25"/>
          <p:cNvGrpSpPr/>
          <p:nvPr/>
        </p:nvGrpSpPr>
        <p:grpSpPr>
          <a:xfrm>
            <a:off x="152400" y="1676400"/>
            <a:ext cx="5410200" cy="4819710"/>
            <a:chOff x="152400" y="1676400"/>
            <a:chExt cx="5410200" cy="4819710"/>
          </a:xfrm>
        </p:grpSpPr>
        <p:sp>
          <p:nvSpPr>
            <p:cNvPr id="4" name="TextBox 3"/>
            <p:cNvSpPr txBox="1"/>
            <p:nvPr/>
          </p:nvSpPr>
          <p:spPr>
            <a:xfrm>
              <a:off x="4267200" y="1676400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Policies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 bwMode="auto">
            <a:xfrm rot="5400000">
              <a:off x="4648202" y="2343092"/>
              <a:ext cx="457200" cy="1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 flipV="1">
              <a:off x="1295400" y="6000690"/>
              <a:ext cx="457200" cy="304798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2" name="Straight Arrow Connector 41"/>
            <p:cNvCxnSpPr/>
            <p:nvPr/>
          </p:nvCxnSpPr>
          <p:spPr bwMode="auto">
            <a:xfrm rot="16200000" flipH="1">
              <a:off x="4152900" y="2990790"/>
              <a:ext cx="1905001" cy="152400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152400" y="6096000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Policies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26"/>
          <p:cNvGrpSpPr/>
          <p:nvPr/>
        </p:nvGrpSpPr>
        <p:grpSpPr>
          <a:xfrm>
            <a:off x="533400" y="1524000"/>
            <a:ext cx="8305800" cy="2495490"/>
            <a:chOff x="533400" y="1524000"/>
            <a:chExt cx="8305800" cy="2495490"/>
          </a:xfrm>
        </p:grpSpPr>
        <p:sp>
          <p:nvSpPr>
            <p:cNvPr id="8" name="TextBox 7"/>
            <p:cNvSpPr txBox="1"/>
            <p:nvPr/>
          </p:nvSpPr>
          <p:spPr>
            <a:xfrm>
              <a:off x="533400" y="1676400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rgbClr val="00B050"/>
                  </a:solidFill>
                </a:rPr>
                <a:t>Environmental Supports</a:t>
              </a:r>
              <a:endParaRPr lang="en-US" sz="18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>
              <a:off x="2057400" y="2209800"/>
              <a:ext cx="457200" cy="438090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 rot="5400000">
              <a:off x="7248557" y="2352649"/>
              <a:ext cx="514292" cy="380995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 rot="16200000" flipH="1">
              <a:off x="1038255" y="2847944"/>
              <a:ext cx="1581090" cy="762001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5" name="Straight Arrow Connector 24"/>
            <p:cNvCxnSpPr>
              <a:stCxn id="18" idx="2"/>
            </p:cNvCxnSpPr>
            <p:nvPr/>
          </p:nvCxnSpPr>
          <p:spPr bwMode="auto">
            <a:xfrm rot="5400000">
              <a:off x="7066866" y="2723465"/>
              <a:ext cx="1411069" cy="304800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8" name="TextBox 17"/>
            <p:cNvSpPr txBox="1"/>
            <p:nvPr/>
          </p:nvSpPr>
          <p:spPr>
            <a:xfrm>
              <a:off x="7010400" y="1524000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rgbClr val="00B050"/>
                  </a:solidFill>
                </a:rPr>
                <a:t>Environmental Supports</a:t>
              </a:r>
              <a:endParaRPr lang="en-US" sz="1800" b="1" dirty="0">
                <a:solidFill>
                  <a:srgbClr val="00B05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85801" y="914401"/>
            <a:ext cx="7620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i="1" dirty="0" smtClean="0">
                <a:latin typeface="+mj-lt"/>
                <a:ea typeface="Times New Roman" pitchFamily="18" charset="0"/>
              </a:rPr>
              <a:t>Prevalence of Selected Chronic Conditions Among Economically Disadvantaged Oregonians, Medicaid, and Oregonians, 2005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1676400"/>
          <a:ext cx="7772401" cy="35241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23651"/>
                <a:gridCol w="1922207"/>
                <a:gridCol w="1922207"/>
                <a:gridCol w="1504336"/>
              </a:tblGrid>
              <a:tr h="7574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/>
                        <a:t>Prevalence</a:t>
                      </a:r>
                      <a:endParaRPr lang="en-US" sz="16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/>
                        <a:t>% of General Population</a:t>
                      </a:r>
                      <a:endParaRPr lang="en-US" sz="16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/>
                        <a:t>% of Economically Disadvantaged Oregonians</a:t>
                      </a:r>
                      <a:endParaRPr lang="en-US" sz="16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/>
                        <a:t>% of Medicaid Recipients</a:t>
                      </a:r>
                      <a:endParaRPr lang="en-US" sz="1600" b="0" i="0" u="none" strike="noStrike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458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Arthritis</a:t>
                      </a:r>
                      <a:endParaRPr lang="en-US" sz="18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26%</a:t>
                      </a:r>
                      <a:endParaRPr lang="en-US" sz="18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30%**</a:t>
                      </a:r>
                      <a:endParaRPr lang="en-US" sz="1800" b="0" i="0" u="none" strike="noStrike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39%**</a:t>
                      </a:r>
                      <a:endParaRPr lang="en-US" sz="1800" b="0" i="0" u="none" strike="noStrike"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458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/>
                        <a:t>Asthma</a:t>
                      </a:r>
                      <a:endParaRPr lang="en-US" sz="1800" b="0" i="0" u="none" strike="noStrike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10%</a:t>
                      </a:r>
                      <a:endParaRPr lang="en-US" sz="1800" b="0" i="0" u="none" strike="noStrike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14%**</a:t>
                      </a:r>
                      <a:endParaRPr lang="en-US" sz="1800" b="0" i="0" u="none" strike="noStrike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19%**</a:t>
                      </a:r>
                      <a:endParaRPr lang="en-US" sz="1800" b="0" i="0" u="none" strike="noStrike"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458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/>
                        <a:t>Heart Attack</a:t>
                      </a:r>
                      <a:endParaRPr lang="en-US" sz="1800" b="0" i="0" u="none" strike="noStrike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4%</a:t>
                      </a:r>
                      <a:endParaRPr lang="en-US" sz="18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7%**</a:t>
                      </a:r>
                      <a:endParaRPr lang="en-US" sz="1800" b="0" i="0" u="none" strike="noStrike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7%**</a:t>
                      </a:r>
                      <a:endParaRPr lang="en-US" sz="1800" b="0" i="0" u="none" strike="noStrike"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458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/>
                        <a:t>Heart Disease</a:t>
                      </a:r>
                      <a:endParaRPr lang="en-US" sz="1800" b="0" i="0" u="none" strike="noStrike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4%</a:t>
                      </a:r>
                      <a:endParaRPr lang="en-US" sz="18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5%**</a:t>
                      </a:r>
                      <a:endParaRPr lang="en-US" sz="1800" b="0" i="0" u="none" strike="noStrike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8%**</a:t>
                      </a:r>
                      <a:endParaRPr lang="en-US" sz="1800" b="0" i="0" u="none" strike="noStrike"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458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/>
                        <a:t>Stroke</a:t>
                      </a:r>
                      <a:endParaRPr lang="en-US" sz="1800" b="0" i="0" u="none" strike="noStrike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3%</a:t>
                      </a:r>
                      <a:endParaRPr lang="en-US" sz="18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6%**</a:t>
                      </a:r>
                      <a:endParaRPr lang="en-US" sz="1800" b="0" i="0" u="none" strike="noStrike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8%**</a:t>
                      </a:r>
                      <a:endParaRPr lang="en-US" sz="1800" b="0" i="0" u="none" strike="noStrike"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458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/>
                        <a:t>Diabetes</a:t>
                      </a:r>
                      <a:endParaRPr lang="en-US" sz="1800" b="0" i="0" u="none" strike="noStrike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6%</a:t>
                      </a:r>
                      <a:endParaRPr lang="en-US" sz="18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11%**</a:t>
                      </a:r>
                      <a:endParaRPr lang="en-US" sz="1800" b="0" i="0" u="none" strike="noStrike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13%**</a:t>
                      </a:r>
                      <a:endParaRPr lang="en-US" sz="1800" b="0" i="0" u="none" strike="noStrike"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458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/>
                        <a:t>High Blood Pressure</a:t>
                      </a:r>
                      <a:endParaRPr lang="en-US" sz="1800" b="0" i="0" u="none" strike="noStrike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23%</a:t>
                      </a:r>
                      <a:endParaRPr lang="en-US" sz="18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28%**</a:t>
                      </a:r>
                      <a:endParaRPr lang="en-US" sz="1800" b="0" i="0" u="none" strike="noStrike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34%**</a:t>
                      </a:r>
                      <a:endParaRPr lang="en-US" sz="1800" b="0" i="0" u="none" strike="noStrike"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458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High Blood Cholesterol</a:t>
                      </a:r>
                      <a:endParaRPr lang="en-US" sz="18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32%</a:t>
                      </a:r>
                      <a:endParaRPr lang="en-US" sz="18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34%</a:t>
                      </a:r>
                      <a:endParaRPr lang="en-US" sz="18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37%**</a:t>
                      </a:r>
                      <a:endParaRPr lang="en-US" sz="18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58515" y="5491174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** Statistically significant difference, compared to Oregon General Population</a:t>
            </a:r>
          </a:p>
          <a:p>
            <a:r>
              <a:rPr lang="en-US" sz="1400" dirty="0" smtClean="0"/>
              <a:t>Source: </a:t>
            </a:r>
            <a:r>
              <a:rPr lang="en-US" sz="1400" i="1" dirty="0" smtClean="0"/>
              <a:t>Keeping Oregonians Healthy</a:t>
            </a:r>
            <a:r>
              <a:rPr lang="en-US" sz="1400" dirty="0" smtClean="0"/>
              <a:t>, July 2007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</a:t>
            </a:r>
            <a:r>
              <a:rPr lang="en-US" baseline="0" dirty="0" smtClean="0"/>
              <a:t> Health Disparities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09800"/>
            <a:ext cx="8273143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143000" y="1721822"/>
            <a:ext cx="7086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Oregon Adult Current </a:t>
            </a:r>
            <a:r>
              <a:rPr lang="en-US" sz="2000" b="1" i="1" dirty="0" smtClean="0">
                <a:latin typeface="+mj-lt"/>
                <a:ea typeface="Times New Roman" pitchFamily="18" charset="0"/>
              </a:rPr>
              <a:t>A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sthma by Annual </a:t>
            </a:r>
            <a:r>
              <a:rPr lang="en-US" sz="2000" b="1" i="1" dirty="0" smtClean="0">
                <a:latin typeface="+mj-lt"/>
                <a:ea typeface="Times New Roman" pitchFamily="18" charset="0"/>
              </a:rPr>
              <a:t>H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ousehold Income, 2007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7912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Behavioral Risk Factor Surveillance System (BRFSS)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Background: Community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4343400" cy="4325112"/>
          </a:xfrm>
        </p:spPr>
        <p:txBody>
          <a:bodyPr/>
          <a:lstStyle/>
          <a:p>
            <a:r>
              <a:rPr lang="en-US" sz="2400" dirty="0" smtClean="0"/>
              <a:t>Self-management  and cessation resources are widely available</a:t>
            </a:r>
          </a:p>
          <a:p>
            <a:r>
              <a:rPr lang="en-US" sz="2400" dirty="0" smtClean="0"/>
              <a:t>Programs need participants </a:t>
            </a:r>
          </a:p>
          <a:p>
            <a:r>
              <a:rPr lang="en-US" sz="2400" dirty="0" smtClean="0"/>
              <a:t>Many community programs are challenged to connect with health care systems for referrals</a:t>
            </a:r>
            <a:endParaRPr lang="en-US" sz="2400" dirty="0"/>
          </a:p>
        </p:txBody>
      </p:sp>
      <p:grpSp>
        <p:nvGrpSpPr>
          <p:cNvPr id="4" name="Group 5"/>
          <p:cNvGrpSpPr/>
          <p:nvPr/>
        </p:nvGrpSpPr>
        <p:grpSpPr>
          <a:xfrm>
            <a:off x="5486400" y="3886200"/>
            <a:ext cx="3429000" cy="2667000"/>
            <a:chOff x="685800" y="1143000"/>
            <a:chExt cx="3124200" cy="274223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6324" t="28973" r="14928" b="22334"/>
            <a:stretch>
              <a:fillRect/>
            </a:stretch>
          </p:blipFill>
          <p:spPr bwMode="auto">
            <a:xfrm>
              <a:off x="685800" y="1828800"/>
              <a:ext cx="3105150" cy="2056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itle 1"/>
            <p:cNvSpPr txBox="1">
              <a:spLocks/>
            </p:cNvSpPr>
            <p:nvPr/>
          </p:nvSpPr>
          <p:spPr>
            <a:xfrm>
              <a:off x="838200" y="1143000"/>
              <a:ext cx="2971800" cy="685800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5595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Living Well Programs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5595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by County, 2005-2010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5595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pic>
        <p:nvPicPr>
          <p:cNvPr id="9" name="Picture 3" descr="ARRAQUIT_ppt_palm.png"/>
          <p:cNvPicPr>
            <a:picLocks noChangeAspect="1"/>
          </p:cNvPicPr>
          <p:nvPr/>
        </p:nvPicPr>
        <p:blipFill>
          <a:blip r:embed="rId4" cstate="print"/>
          <a:srcRect t="10136" r="49455"/>
          <a:stretch>
            <a:fillRect/>
          </a:stretch>
        </p:blipFill>
        <p:spPr bwMode="auto">
          <a:xfrm>
            <a:off x="5638800" y="1447800"/>
            <a:ext cx="2819400" cy="203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</a:t>
            </a:r>
            <a:r>
              <a:rPr lang="en-US" baseline="0" dirty="0" smtClean="0"/>
              <a:t> Clinic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2511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Community Health Centers (FQHCs) see a large proportion of low-income and un-/underinsured patients</a:t>
            </a:r>
          </a:p>
          <a:p>
            <a:pPr lvl="1"/>
            <a:r>
              <a:rPr lang="en-US" sz="2000" dirty="0" smtClean="0"/>
              <a:t>Lots of patients with multiple conditions, many stressors</a:t>
            </a:r>
          </a:p>
          <a:p>
            <a:pPr lvl="1"/>
            <a:r>
              <a:rPr lang="en-US" sz="2000" dirty="0" smtClean="0"/>
              <a:t>Statewide: 45% uninsured, 35% Medicaid, 7% Medicare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400" dirty="0" smtClean="0"/>
              <a:t>Clinical visits are rushed, and often focus </a:t>
            </a:r>
            <a:br>
              <a:rPr lang="en-US" sz="2400" dirty="0" smtClean="0"/>
            </a:br>
            <a:r>
              <a:rPr lang="en-US" sz="2400" dirty="0" smtClean="0"/>
              <a:t>on acute, rather than chronic conditions</a:t>
            </a:r>
          </a:p>
          <a:p>
            <a:pPr lvl="1"/>
            <a:r>
              <a:rPr lang="en-US" sz="2000" dirty="0" smtClean="0"/>
              <a:t>Referrals often won’t happen</a:t>
            </a:r>
            <a:br>
              <a:rPr lang="en-US" sz="2000" dirty="0" smtClean="0"/>
            </a:br>
            <a:r>
              <a:rPr lang="en-US" sz="2000" dirty="0" smtClean="0"/>
              <a:t>without automatic systems in place</a:t>
            </a:r>
          </a:p>
          <a:p>
            <a:pPr lvl="1"/>
            <a:r>
              <a:rPr lang="en-US" sz="2000" dirty="0" smtClean="0"/>
              <a:t>Limited resources to deliver health </a:t>
            </a:r>
            <a:br>
              <a:rPr lang="en-US" sz="2000" dirty="0" smtClean="0"/>
            </a:br>
            <a:r>
              <a:rPr lang="en-US" sz="2000" dirty="0" smtClean="0"/>
              <a:t>education programs (often not a billable service)</a:t>
            </a:r>
          </a:p>
        </p:txBody>
      </p:sp>
      <p:pic>
        <p:nvPicPr>
          <p:cNvPr id="40964" name="Picture 4" descr="senior_patients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3886200"/>
            <a:ext cx="1828800" cy="1084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Patient Self Management Collaborative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267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 smtClean="0"/>
              <a:t>Roles</a:t>
            </a:r>
          </a:p>
          <a:p>
            <a:pPr lvl="1"/>
            <a:r>
              <a:rPr lang="en-US" sz="2200" dirty="0" smtClean="0"/>
              <a:t>Manage &amp; coordinate:  Oregon Primary Care Association</a:t>
            </a:r>
          </a:p>
          <a:p>
            <a:pPr lvl="1"/>
            <a:r>
              <a:rPr lang="en-US" sz="2200" dirty="0" smtClean="0"/>
              <a:t>Provide funding, guidance and resources:  OHA / Public Health Division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Objectives</a:t>
            </a:r>
          </a:p>
          <a:p>
            <a:pPr lvl="1"/>
            <a:r>
              <a:rPr lang="en-US" sz="2200" dirty="0" smtClean="0"/>
              <a:t>Enhance in-clinic support for self-management</a:t>
            </a:r>
          </a:p>
          <a:p>
            <a:pPr lvl="1"/>
            <a:r>
              <a:rPr lang="en-US" sz="2200" dirty="0" smtClean="0"/>
              <a:t>Develop or refine referral systems to community self-management supports from Community Health Centers</a:t>
            </a:r>
          </a:p>
          <a:p>
            <a:pPr lvl="1"/>
            <a:r>
              <a:rPr lang="en-US" sz="2200" dirty="0" smtClean="0"/>
              <a:t>Identify what works, spread throughout clinics and to different patient populations, replicate throughout state</a:t>
            </a:r>
          </a:p>
          <a:p>
            <a:endParaRPr lang="en-US" dirty="0"/>
          </a:p>
        </p:txBody>
      </p:sp>
      <p:pic>
        <p:nvPicPr>
          <p:cNvPr id="11" name="Picture 10" descr="OPCAlogo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533400"/>
            <a:ext cx="1443226" cy="438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07720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Collaborative learning model</a:t>
            </a:r>
          </a:p>
          <a:p>
            <a:pPr lvl="1"/>
            <a:r>
              <a:rPr lang="en-US" sz="2000" dirty="0"/>
              <a:t>E</a:t>
            </a:r>
            <a:r>
              <a:rPr lang="en-US" sz="2000" dirty="0" smtClean="0"/>
              <a:t>ach clinic chooses a multidisciplinary team that includes a community self-management partner</a:t>
            </a:r>
          </a:p>
          <a:p>
            <a:pPr lvl="1"/>
            <a:r>
              <a:rPr lang="en-US" sz="2000" dirty="0" smtClean="0"/>
              <a:t>Practical, interactive approach</a:t>
            </a:r>
          </a:p>
          <a:p>
            <a:pPr lvl="1"/>
            <a:r>
              <a:rPr lang="en-US" sz="2000" dirty="0" smtClean="0"/>
              <a:t>Emphasis on peer learning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/>
              <a:t>C</a:t>
            </a:r>
            <a:r>
              <a:rPr lang="en-US" sz="2400" dirty="0" smtClean="0"/>
              <a:t>linic teams attend monthly learning sessions</a:t>
            </a:r>
          </a:p>
          <a:p>
            <a:pPr lvl="1"/>
            <a:r>
              <a:rPr lang="en-US" sz="2000" dirty="0" smtClean="0"/>
              <a:t>In–person kickoff meeting</a:t>
            </a:r>
          </a:p>
          <a:p>
            <a:pPr lvl="1"/>
            <a:r>
              <a:rPr lang="en-US" sz="2000" dirty="0" smtClean="0"/>
              <a:t>Motivational Interviewing training </a:t>
            </a:r>
          </a:p>
          <a:p>
            <a:pPr lvl="1"/>
            <a:r>
              <a:rPr lang="en-US" sz="2000" dirty="0" smtClean="0"/>
              <a:t>Monthly webinars</a:t>
            </a:r>
          </a:p>
          <a:p>
            <a:pPr lvl="2"/>
            <a:r>
              <a:rPr lang="en-US" sz="1800" dirty="0" smtClean="0"/>
              <a:t>Self-management resources and support skills</a:t>
            </a:r>
            <a:endParaRPr lang="en-US" sz="1800" dirty="0"/>
          </a:p>
          <a:p>
            <a:pPr lvl="2"/>
            <a:r>
              <a:rPr lang="en-US" sz="1800" dirty="0" smtClean="0"/>
              <a:t>Clinical process improvement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OPCAlogo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6174" y="533400"/>
            <a:ext cx="3424426" cy="10406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Self Management Collaborative Participating Clinics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251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dirty="0" smtClean="0"/>
              <a:t>Cohort #1 - began September 2010:</a:t>
            </a:r>
          </a:p>
          <a:p>
            <a:r>
              <a:rPr lang="en-US" sz="1800" dirty="0" smtClean="0"/>
              <a:t>NW Human Services - Salem</a:t>
            </a:r>
          </a:p>
          <a:p>
            <a:r>
              <a:rPr lang="en-US" sz="1800" dirty="0" smtClean="0"/>
              <a:t>Community Health Centers of Benton and Linn Counties </a:t>
            </a:r>
            <a:br>
              <a:rPr lang="en-US" sz="1800" dirty="0" smtClean="0"/>
            </a:br>
            <a:r>
              <a:rPr lang="en-US" sz="1800" dirty="0" smtClean="0"/>
              <a:t>- Corvallis</a:t>
            </a:r>
          </a:p>
          <a:p>
            <a:r>
              <a:rPr lang="en-US" sz="1800" dirty="0" smtClean="0"/>
              <a:t>Umpqua Community Health Center - Myrtle Creek</a:t>
            </a:r>
          </a:p>
          <a:p>
            <a:r>
              <a:rPr lang="en-US" sz="1800" dirty="0" smtClean="0"/>
              <a:t>La </a:t>
            </a:r>
            <a:r>
              <a:rPr lang="en-US" sz="1800" dirty="0" err="1" smtClean="0"/>
              <a:t>Clinica</a:t>
            </a:r>
            <a:r>
              <a:rPr lang="en-US" sz="1800" dirty="0" smtClean="0"/>
              <a:t> del Valle - Central Point/Medford</a:t>
            </a:r>
          </a:p>
          <a:p>
            <a:r>
              <a:rPr lang="en-US" sz="1800" dirty="0" smtClean="0"/>
              <a:t>Siskiyou CHC - Cave Junction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1050" dirty="0"/>
              <a:t>	</a:t>
            </a:r>
            <a:r>
              <a:rPr lang="en-US" sz="1050" dirty="0" smtClean="0"/>
              <a:t>		</a:t>
            </a:r>
            <a:br>
              <a:rPr lang="en-US" sz="1050" dirty="0" smtClean="0"/>
            </a:br>
            <a:r>
              <a:rPr lang="en-US" sz="1050" dirty="0" smtClean="0"/>
              <a:t>			</a:t>
            </a:r>
            <a:r>
              <a:rPr lang="en-US" dirty="0" smtClean="0"/>
              <a:t>Cohort #2 begins fall 2011:</a:t>
            </a:r>
            <a:endParaRPr lang="en-US" sz="2800" dirty="0" smtClean="0"/>
          </a:p>
          <a:p>
            <a:pPr lvl="6">
              <a:buFont typeface="Arial" pitchFamily="34" charset="0"/>
              <a:buChar char="•"/>
            </a:pPr>
            <a:r>
              <a:rPr lang="en-US" sz="1800" dirty="0" smtClean="0"/>
              <a:t>Multnomah County Clinic - 9 sites</a:t>
            </a:r>
          </a:p>
          <a:p>
            <a:pPr lvl="6">
              <a:buFont typeface="Arial" pitchFamily="34" charset="0"/>
              <a:buChar char="•"/>
            </a:pPr>
            <a:r>
              <a:rPr lang="en-US" sz="1800" dirty="0" smtClean="0"/>
              <a:t>Yakima Valley Farm Workers Clinic - Woodburn </a:t>
            </a:r>
            <a:br>
              <a:rPr lang="en-US" sz="1800" dirty="0" smtClean="0"/>
            </a:br>
            <a:r>
              <a:rPr lang="en-US" sz="1800" dirty="0" smtClean="0"/>
              <a:t>&amp; Salem</a:t>
            </a:r>
          </a:p>
          <a:p>
            <a:pPr lvl="6">
              <a:buFont typeface="Arial" pitchFamily="34" charset="0"/>
              <a:buChar char="•"/>
            </a:pPr>
            <a:r>
              <a:rPr lang="en-US" sz="1800" dirty="0" smtClean="0"/>
              <a:t>Lincoln County Health Services </a:t>
            </a:r>
            <a:r>
              <a:rPr lang="en-US" sz="1800" dirty="0" smtClean="0"/>
              <a:t>– Newport</a:t>
            </a:r>
          </a:p>
          <a:p>
            <a:pPr lvl="6">
              <a:buFont typeface="Arial" pitchFamily="34" charset="0"/>
              <a:buChar char="•"/>
            </a:pPr>
            <a:r>
              <a:rPr lang="en-US" sz="1800" dirty="0" smtClean="0"/>
              <a:t>OHSU Richmond Clinic – SE Portland</a:t>
            </a:r>
            <a:endParaRPr lang="en-US" sz="1800" dirty="0" smtClean="0"/>
          </a:p>
        </p:txBody>
      </p:sp>
      <p:pic>
        <p:nvPicPr>
          <p:cNvPr id="23554" name="Picture 2" descr="Boy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1295400"/>
            <a:ext cx="1077524" cy="1752600"/>
          </a:xfrm>
          <a:prstGeom prst="rect">
            <a:avLst/>
          </a:prstGeom>
          <a:noFill/>
        </p:spPr>
      </p:pic>
      <p:pic>
        <p:nvPicPr>
          <p:cNvPr id="23556" name="Picture 4" descr="main_1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343400"/>
            <a:ext cx="1828800" cy="1402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1856</TotalTime>
  <Words>1104</Words>
  <Application>Microsoft Office PowerPoint</Application>
  <PresentationFormat>On-screen Show (4:3)</PresentationFormat>
  <Paragraphs>218</Paragraphs>
  <Slides>19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Custom Design</vt:lpstr>
      <vt:lpstr>Acrobat Document</vt:lpstr>
      <vt:lpstr>Supporting Healthy Living for  People with Chronic Disease:  A Health Neighborhood Perspective</vt:lpstr>
      <vt:lpstr>Slide 2</vt:lpstr>
      <vt:lpstr>Slide 3</vt:lpstr>
      <vt:lpstr>Background: Health Disparities</vt:lpstr>
      <vt:lpstr>Background: Community Perspective</vt:lpstr>
      <vt:lpstr>Background: Clinic Perspective</vt:lpstr>
      <vt:lpstr>Patient Self Management Collaborative</vt:lpstr>
      <vt:lpstr>How It Works</vt:lpstr>
      <vt:lpstr>Patient Self Management Collaborative Participating Clinics</vt:lpstr>
      <vt:lpstr>Slide 10</vt:lpstr>
      <vt:lpstr>Patient Self-Management Collaborative: From the Clinic Perspective</vt:lpstr>
      <vt:lpstr>Health Navigators and Peer Specialists</vt:lpstr>
      <vt:lpstr>Multi-disciplinary collaboration</vt:lpstr>
      <vt:lpstr>Slide 14</vt:lpstr>
      <vt:lpstr>Slide 15</vt:lpstr>
      <vt:lpstr>How is it working?</vt:lpstr>
      <vt:lpstr>Challenges?</vt:lpstr>
      <vt:lpstr>Next steps?</vt:lpstr>
      <vt:lpstr>Slide 19</vt:lpstr>
    </vt:vector>
  </TitlesOfParts>
  <Company>Joe's World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Page</dc:title>
  <dc:creator>Joe B</dc:creator>
  <cp:lastModifiedBy>Laura C Saddler</cp:lastModifiedBy>
  <cp:revision>67</cp:revision>
  <dcterms:created xsi:type="dcterms:W3CDTF">2010-08-23T12:44:57Z</dcterms:created>
  <dcterms:modified xsi:type="dcterms:W3CDTF">2011-11-03T23:15:36Z</dcterms:modified>
</cp:coreProperties>
</file>